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89" r:id="rId14"/>
    <p:sldId id="270" r:id="rId15"/>
    <p:sldId id="271" r:id="rId16"/>
    <p:sldId id="272" r:id="rId17"/>
    <p:sldId id="290" r:id="rId18"/>
    <p:sldId id="273" r:id="rId19"/>
    <p:sldId id="276" r:id="rId20"/>
    <p:sldId id="287" r:id="rId21"/>
    <p:sldId id="288" r:id="rId22"/>
    <p:sldId id="277" r:id="rId23"/>
    <p:sldId id="279" r:id="rId24"/>
    <p:sldId id="282" r:id="rId25"/>
    <p:sldId id="284" r:id="rId26"/>
    <p:sldId id="285" r:id="rId27"/>
    <p:sldId id="283" r:id="rId28"/>
    <p:sldId id="292" r:id="rId29"/>
    <p:sldId id="286" r:id="rId30"/>
    <p:sldId id="280" r:id="rId31"/>
    <p:sldId id="291" r:id="rId32"/>
    <p:sldId id="281" r:id="rId33"/>
    <p:sldId id="293" r:id="rId34"/>
    <p:sldId id="294" r:id="rId35"/>
    <p:sldId id="260" r:id="rId3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1"/>
    <a:srgbClr val="FB2D1D"/>
    <a:srgbClr val="72D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7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Poperinge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SCHOOL</c:v>
                </c:pt>
                <c:pt idx="1">
                  <c:v>SPORT</c:v>
                </c:pt>
                <c:pt idx="2">
                  <c:v>RECREATIE</c:v>
                </c:pt>
              </c:strCache>
            </c:strRef>
          </c:cat>
          <c:val>
            <c:numRef>
              <c:f>Blad1!$B$2:$B$4</c:f>
              <c:numCache>
                <c:formatCode>#,##0</c:formatCode>
                <c:ptCount val="3"/>
                <c:pt idx="0">
                  <c:v>45000</c:v>
                </c:pt>
                <c:pt idx="1">
                  <c:v>24000</c:v>
                </c:pt>
                <c:pt idx="2">
                  <c:v>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3-4F1C-87B4-1F8F17A3CF8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Niet-Poperinge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163-4F1C-87B4-1F8F17A3C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SCHOOL</c:v>
                </c:pt>
                <c:pt idx="1">
                  <c:v>SPORT</c:v>
                </c:pt>
                <c:pt idx="2">
                  <c:v>RECREATIE</c:v>
                </c:pt>
              </c:strCache>
            </c:strRef>
          </c:cat>
          <c:val>
            <c:numRef>
              <c:f>Blad1!$C$2:$C$4</c:f>
              <c:numCache>
                <c:formatCode>#,##0</c:formatCode>
                <c:ptCount val="3"/>
                <c:pt idx="1">
                  <c:v>6000</c:v>
                </c:pt>
                <c:pt idx="2">
                  <c:v>130000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3-4F1C-87B4-1F8F17A3CF8F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642680"/>
        <c:axId val="405637192"/>
      </c:barChart>
      <c:catAx>
        <c:axId val="405642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arela Round" panose="02000000000000000000" pitchFamily="50" charset="0"/>
                <a:ea typeface="+mn-ea"/>
                <a:cs typeface="+mn-cs"/>
              </a:defRPr>
            </a:pPr>
            <a:endParaRPr lang="nl-BE"/>
          </a:p>
        </c:txPr>
        <c:crossAx val="405637192"/>
        <c:crosses val="autoZero"/>
        <c:auto val="1"/>
        <c:lblAlgn val="ctr"/>
        <c:lblOffset val="100"/>
        <c:noMultiLvlLbl val="0"/>
      </c:catAx>
      <c:valAx>
        <c:axId val="40563719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0564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30827601424884"/>
          <c:y val="0.44779932954520346"/>
          <c:w val="0.16469172398575116"/>
          <c:h val="0.16307115698644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België (andere dan Poperinge)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0.435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0-429D-AF58-5B3383656B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Frankrijk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90-429D-AF58-5B3383656B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8771808"/>
        <c:axId val="368772592"/>
      </c:barChart>
      <c:catAx>
        <c:axId val="36877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72592"/>
        <c:crosses val="autoZero"/>
        <c:auto val="1"/>
        <c:lblAlgn val="ctr"/>
        <c:lblOffset val="100"/>
        <c:noMultiLvlLbl val="0"/>
      </c:catAx>
      <c:valAx>
        <c:axId val="368772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877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8500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3.3000000000000002E-2</c:v>
                </c:pt>
                <c:pt idx="1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1-41A2-94CF-41BAB3583AE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8600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0.18</c:v>
                </c:pt>
                <c:pt idx="1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1-41A2-94CF-41BAB3583AE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8800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6.8000000000000005E-2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1-41A2-94CF-41BAB3583AE5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8900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0.52300000000000002</c:v>
                </c:pt>
                <c:pt idx="1">
                  <c:v>0.54900000000000004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1-41A2-94CF-41BAB3583AE5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andere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RECREATIE</c:v>
                </c:pt>
                <c:pt idx="1">
                  <c:v>SPORT</c:v>
                </c:pt>
              </c:strCache>
            </c:strRef>
          </c:cat>
          <c:val>
            <c:numRef>
              <c:f>Blad1!$F$2:$F$3</c:f>
              <c:numCache>
                <c:formatCode>0%</c:formatCode>
                <c:ptCount val="2"/>
                <c:pt idx="0">
                  <c:v>0.19600000000000001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81-41A2-94CF-41BAB3583A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8766320"/>
        <c:axId val="368767888"/>
      </c:barChart>
      <c:catAx>
        <c:axId val="368766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67888"/>
        <c:crosses val="autoZero"/>
        <c:auto val="1"/>
        <c:lblAlgn val="ctr"/>
        <c:lblOffset val="100"/>
        <c:noMultiLvlLbl val="0"/>
      </c:catAx>
      <c:valAx>
        <c:axId val="3687678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876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Poperinge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SPORT</c:v>
                </c:pt>
                <c:pt idx="1">
                  <c:v>RECREATIE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0.75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7-42FC-BB70-727248DE87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niet-Poperinge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SPORT</c:v>
                </c:pt>
                <c:pt idx="1">
                  <c:v>RECREATIE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0.25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7-42FC-BB70-727248DE87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8769848"/>
        <c:axId val="368773376"/>
      </c:barChart>
      <c:catAx>
        <c:axId val="368769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73376"/>
        <c:crosses val="autoZero"/>
        <c:auto val="1"/>
        <c:lblAlgn val="ctr"/>
        <c:lblOffset val="100"/>
        <c:noMultiLvlLbl val="0"/>
      </c:catAx>
      <c:valAx>
        <c:axId val="368773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69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dagtickets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SPORT</c:v>
                </c:pt>
                <c:pt idx="1">
                  <c:v>RECREATIE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0.37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6-4C86-8DAB-A1F92BDC6C2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beurtenkaarten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SPORT</c:v>
                </c:pt>
                <c:pt idx="1">
                  <c:v>RECREATIE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0.62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6-4C86-8DAB-A1F92BDC6C2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groepen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SPORT</c:v>
                </c:pt>
                <c:pt idx="1">
                  <c:v>RECREATIE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0.01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6-4C86-8DAB-A1F92BDC6C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8765928"/>
        <c:axId val="368768280"/>
      </c:barChart>
      <c:catAx>
        <c:axId val="368765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68280"/>
        <c:crosses val="autoZero"/>
        <c:auto val="1"/>
        <c:lblAlgn val="ctr"/>
        <c:lblOffset val="100"/>
        <c:noMultiLvlLbl val="0"/>
      </c:catAx>
      <c:valAx>
        <c:axId val="368768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6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VAKANTIE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maandag</c:v>
                </c:pt>
                <c:pt idx="1">
                  <c:v>dinsdag</c:v>
                </c:pt>
                <c:pt idx="2">
                  <c:v>woensdag</c:v>
                </c:pt>
                <c:pt idx="3">
                  <c:v>donderdag</c:v>
                </c:pt>
                <c:pt idx="4">
                  <c:v>vrijdag</c:v>
                </c:pt>
                <c:pt idx="5">
                  <c:v>zaterdag</c:v>
                </c:pt>
                <c:pt idx="6">
                  <c:v>zondag</c:v>
                </c:pt>
              </c:strCache>
            </c:strRef>
          </c:cat>
          <c:val>
            <c:numRef>
              <c:f>Blad1!$B$2:$B$8</c:f>
              <c:numCache>
                <c:formatCode>0.0%</c:formatCode>
                <c:ptCount val="7"/>
                <c:pt idx="0">
                  <c:v>0.12280499519692603</c:v>
                </c:pt>
                <c:pt idx="1">
                  <c:v>0.15684918347742555</c:v>
                </c:pt>
                <c:pt idx="2">
                  <c:v>0.16073006724303554</c:v>
                </c:pt>
                <c:pt idx="3">
                  <c:v>0.15819404418828051</c:v>
                </c:pt>
                <c:pt idx="4">
                  <c:v>0.13202689721421709</c:v>
                </c:pt>
                <c:pt idx="5">
                  <c:v>0.12084534101825169</c:v>
                </c:pt>
                <c:pt idx="6">
                  <c:v>0.14854947166186358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1-48B3-8419-6519151F990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maandag</c:v>
                </c:pt>
                <c:pt idx="1">
                  <c:v>dinsdag</c:v>
                </c:pt>
                <c:pt idx="2">
                  <c:v>woensdag</c:v>
                </c:pt>
                <c:pt idx="3">
                  <c:v>donderdag</c:v>
                </c:pt>
                <c:pt idx="4">
                  <c:v>vrijdag</c:v>
                </c:pt>
                <c:pt idx="5">
                  <c:v>zaterdag</c:v>
                </c:pt>
                <c:pt idx="6">
                  <c:v>zondag</c:v>
                </c:pt>
              </c:strCache>
            </c:strRef>
          </c:cat>
          <c:val>
            <c:numRef>
              <c:f>Blad1!$C$2:$C$8</c:f>
              <c:numCache>
                <c:formatCode>0.0%</c:formatCode>
                <c:ptCount val="7"/>
                <c:pt idx="0">
                  <c:v>0.17877574370709381</c:v>
                </c:pt>
                <c:pt idx="1">
                  <c:v>0.22454233409610985</c:v>
                </c:pt>
                <c:pt idx="2">
                  <c:v>0.15989702517162471</c:v>
                </c:pt>
                <c:pt idx="3">
                  <c:v>0.16647597254004576</c:v>
                </c:pt>
                <c:pt idx="4">
                  <c:v>0.11327231121281464</c:v>
                </c:pt>
                <c:pt idx="5">
                  <c:v>9.6395881006864984E-2</c:v>
                </c:pt>
                <c:pt idx="6">
                  <c:v>6.0640732265446223E-2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1-48B3-8419-6519151F99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8770632"/>
        <c:axId val="368771024"/>
      </c:barChart>
      <c:catAx>
        <c:axId val="36877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8771024"/>
        <c:crosses val="autoZero"/>
        <c:auto val="1"/>
        <c:lblAlgn val="ctr"/>
        <c:lblOffset val="100"/>
        <c:noMultiLvlLbl val="0"/>
      </c:catAx>
      <c:valAx>
        <c:axId val="3687710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687706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SCHOOLWEKEN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maandag</c:v>
                </c:pt>
                <c:pt idx="1">
                  <c:v>dinsdag</c:v>
                </c:pt>
                <c:pt idx="2">
                  <c:v>woensdag</c:v>
                </c:pt>
                <c:pt idx="3">
                  <c:v>donderdag</c:v>
                </c:pt>
                <c:pt idx="4">
                  <c:v>vrijdag</c:v>
                </c:pt>
                <c:pt idx="5">
                  <c:v>zaterdag</c:v>
                </c:pt>
                <c:pt idx="6">
                  <c:v>zondag</c:v>
                </c:pt>
              </c:strCache>
            </c:strRef>
          </c:cat>
          <c:val>
            <c:numRef>
              <c:f>Blad1!$B$2:$B$8</c:f>
              <c:numCache>
                <c:formatCode>0.0%</c:formatCode>
                <c:ptCount val="7"/>
                <c:pt idx="0">
                  <c:v>3.610490415147595E-2</c:v>
                </c:pt>
                <c:pt idx="1">
                  <c:v>6.4565447489121491E-2</c:v>
                </c:pt>
                <c:pt idx="2">
                  <c:v>0.16253087145713277</c:v>
                </c:pt>
                <c:pt idx="3">
                  <c:v>6.4447841938139475E-2</c:v>
                </c:pt>
                <c:pt idx="4">
                  <c:v>8.1265435728566385E-2</c:v>
                </c:pt>
                <c:pt idx="5">
                  <c:v>0.21815829707162179</c:v>
                </c:pt>
                <c:pt idx="6">
                  <c:v>0.37292720216394215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70-42C3-8246-A8020AA6F6A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maandag</c:v>
                </c:pt>
                <c:pt idx="1">
                  <c:v>dinsdag</c:v>
                </c:pt>
                <c:pt idx="2">
                  <c:v>woensdag</c:v>
                </c:pt>
                <c:pt idx="3">
                  <c:v>donderdag</c:v>
                </c:pt>
                <c:pt idx="4">
                  <c:v>vrijdag</c:v>
                </c:pt>
                <c:pt idx="5">
                  <c:v>zaterdag</c:v>
                </c:pt>
                <c:pt idx="6">
                  <c:v>zondag</c:v>
                </c:pt>
              </c:strCache>
            </c:strRef>
          </c:cat>
          <c:val>
            <c:numRef>
              <c:f>Blad1!$C$2:$C$8</c:f>
              <c:numCache>
                <c:formatCode>0.0%</c:formatCode>
                <c:ptCount val="7"/>
                <c:pt idx="0">
                  <c:v>0.13456126886671782</c:v>
                </c:pt>
                <c:pt idx="1">
                  <c:v>0.23919160910718854</c:v>
                </c:pt>
                <c:pt idx="2">
                  <c:v>0.13942184701969812</c:v>
                </c:pt>
                <c:pt idx="3">
                  <c:v>0.21770273727295983</c:v>
                </c:pt>
                <c:pt idx="4">
                  <c:v>0.12560757226912253</c:v>
                </c:pt>
                <c:pt idx="5">
                  <c:v>7.1373752877973901E-2</c:v>
                </c:pt>
                <c:pt idx="6">
                  <c:v>7.2141212586339223E-2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70-42C3-8246-A8020AA6F6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1980088"/>
        <c:axId val="411987144"/>
      </c:barChart>
      <c:catAx>
        <c:axId val="41198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1987144"/>
        <c:crosses val="autoZero"/>
        <c:auto val="1"/>
        <c:lblAlgn val="ctr"/>
        <c:lblOffset val="100"/>
        <c:noMultiLvlLbl val="0"/>
      </c:catAx>
      <c:valAx>
        <c:axId val="4119871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1198008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VAKANTIE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Blad1!$A$2:$A$15</c:f>
              <c:numCache>
                <c:formatCode>h:mm</c:formatCode>
                <c:ptCount val="14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</c:numCache>
            </c:numRef>
          </c:cat>
          <c:val>
            <c:numRef>
              <c:f>Blad1!$B$2:$B$15</c:f>
              <c:numCache>
                <c:formatCode>General</c:formatCode>
                <c:ptCount val="14"/>
                <c:pt idx="3" formatCode="0.0%">
                  <c:v>6.3E-2</c:v>
                </c:pt>
                <c:pt idx="4" formatCode="0.0%">
                  <c:v>1.6E-2</c:v>
                </c:pt>
                <c:pt idx="5" formatCode="0.0%">
                  <c:v>1.0999999999999999E-2</c:v>
                </c:pt>
                <c:pt idx="6" formatCode="0.0%">
                  <c:v>0.13400000000000001</c:v>
                </c:pt>
                <c:pt idx="7" formatCode="0.0%">
                  <c:v>0.23699999999999999</c:v>
                </c:pt>
                <c:pt idx="8" formatCode="0.0%">
                  <c:v>0.255</c:v>
                </c:pt>
                <c:pt idx="9" formatCode="0.0%">
                  <c:v>0.126</c:v>
                </c:pt>
                <c:pt idx="10" formatCode="0.0%">
                  <c:v>6.7000000000000004E-2</c:v>
                </c:pt>
                <c:pt idx="11" formatCode="0.0%">
                  <c:v>5.7000000000000002E-2</c:v>
                </c:pt>
                <c:pt idx="12" formatCode="0.0%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2-4721-AA12-308415A0382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Blad1!$A$2:$A$15</c:f>
              <c:numCache>
                <c:formatCode>h:mm</c:formatCode>
                <c:ptCount val="14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</c:numCache>
            </c:numRef>
          </c:cat>
          <c:val>
            <c:numRef>
              <c:f>Blad1!$C$2:$C$15</c:f>
              <c:numCache>
                <c:formatCode>0.0%</c:formatCode>
                <c:ptCount val="14"/>
                <c:pt idx="0">
                  <c:v>0.14899999999999999</c:v>
                </c:pt>
                <c:pt idx="1">
                  <c:v>0.113</c:v>
                </c:pt>
                <c:pt idx="2">
                  <c:v>0.121</c:v>
                </c:pt>
                <c:pt idx="3">
                  <c:v>0.17199999999999999</c:v>
                </c:pt>
                <c:pt idx="4">
                  <c:v>7.0999999999999994E-2</c:v>
                </c:pt>
                <c:pt idx="5">
                  <c:v>2.1000000000000001E-2</c:v>
                </c:pt>
                <c:pt idx="6">
                  <c:v>2.3E-2</c:v>
                </c:pt>
                <c:pt idx="7">
                  <c:v>2.3E-2</c:v>
                </c:pt>
                <c:pt idx="8">
                  <c:v>2.4E-2</c:v>
                </c:pt>
                <c:pt idx="9">
                  <c:v>3.4000000000000002E-2</c:v>
                </c:pt>
                <c:pt idx="10">
                  <c:v>3.5999999999999997E-2</c:v>
                </c:pt>
                <c:pt idx="11">
                  <c:v>8.2000000000000003E-2</c:v>
                </c:pt>
                <c:pt idx="12">
                  <c:v>0.115</c:v>
                </c:pt>
                <c:pt idx="13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C2-4721-AA12-308415A038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1981656"/>
        <c:axId val="411984400"/>
      </c:barChart>
      <c:catAx>
        <c:axId val="411981656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1984400"/>
        <c:crosses val="autoZero"/>
        <c:auto val="1"/>
        <c:lblAlgn val="ctr"/>
        <c:lblOffset val="100"/>
        <c:noMultiLvlLbl val="0"/>
      </c:catAx>
      <c:valAx>
        <c:axId val="411984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9816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SCHOOLWEKEN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Blad1!$A$2:$A$15</c:f>
              <c:numCache>
                <c:formatCode>h:mm</c:formatCode>
                <c:ptCount val="14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</c:numCache>
            </c:numRef>
          </c:cat>
          <c:val>
            <c:numRef>
              <c:f>Blad1!$B$2:$B$15</c:f>
              <c:numCache>
                <c:formatCode>General</c:formatCode>
                <c:ptCount val="14"/>
                <c:pt idx="3" formatCode="0.0%">
                  <c:v>0.14799999999999999</c:v>
                </c:pt>
                <c:pt idx="4" formatCode="0.0%">
                  <c:v>5.5E-2</c:v>
                </c:pt>
                <c:pt idx="5" formatCode="0.0%">
                  <c:v>1.7000000000000001E-2</c:v>
                </c:pt>
                <c:pt idx="6" formatCode="0.0%">
                  <c:v>5.8000000000000003E-2</c:v>
                </c:pt>
                <c:pt idx="7" formatCode="0.0%">
                  <c:v>0.16800000000000001</c:v>
                </c:pt>
                <c:pt idx="8" formatCode="0.0%">
                  <c:v>0.191</c:v>
                </c:pt>
                <c:pt idx="9" formatCode="0.0%">
                  <c:v>0.1</c:v>
                </c:pt>
                <c:pt idx="10" formatCode="0.0%">
                  <c:v>0.13400000000000001</c:v>
                </c:pt>
                <c:pt idx="11" formatCode="0.0%">
                  <c:v>8.1000000000000003E-2</c:v>
                </c:pt>
                <c:pt idx="12" formatCode="0.0%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F-481B-8732-2CC851EC027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Blad1!$A$2:$A$15</c:f>
              <c:numCache>
                <c:formatCode>h:mm</c:formatCode>
                <c:ptCount val="14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</c:numCache>
            </c:numRef>
          </c:cat>
          <c:val>
            <c:numRef>
              <c:f>Blad1!$C$2:$C$15</c:f>
              <c:numCache>
                <c:formatCode>0.0%</c:formatCode>
                <c:ptCount val="14"/>
                <c:pt idx="0">
                  <c:v>0.17699999999999999</c:v>
                </c:pt>
                <c:pt idx="1">
                  <c:v>7.5999999999999998E-2</c:v>
                </c:pt>
                <c:pt idx="2">
                  <c:v>5.2999999999999999E-2</c:v>
                </c:pt>
                <c:pt idx="3">
                  <c:v>7.4999999999999997E-2</c:v>
                </c:pt>
                <c:pt idx="4">
                  <c:v>4.9000000000000002E-2</c:v>
                </c:pt>
                <c:pt idx="5">
                  <c:v>7.4999999999999997E-2</c:v>
                </c:pt>
                <c:pt idx="6">
                  <c:v>1.7999999999999999E-2</c:v>
                </c:pt>
                <c:pt idx="7">
                  <c:v>1.9E-2</c:v>
                </c:pt>
                <c:pt idx="8">
                  <c:v>0.04</c:v>
                </c:pt>
                <c:pt idx="9">
                  <c:v>5.8999999999999997E-2</c:v>
                </c:pt>
                <c:pt idx="10">
                  <c:v>7.6999999999999999E-2</c:v>
                </c:pt>
                <c:pt idx="11">
                  <c:v>0.125</c:v>
                </c:pt>
                <c:pt idx="12">
                  <c:v>0.14599999999999999</c:v>
                </c:pt>
                <c:pt idx="1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F-481B-8732-2CC851EC02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1982048"/>
        <c:axId val="411979696"/>
      </c:barChart>
      <c:catAx>
        <c:axId val="411982048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1979696"/>
        <c:crosses val="autoZero"/>
        <c:auto val="1"/>
        <c:lblAlgn val="ctr"/>
        <c:lblOffset val="100"/>
        <c:noMultiLvlLbl val="0"/>
      </c:catAx>
      <c:valAx>
        <c:axId val="411979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98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jul/16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F-44E6-A177-AC19D1601F1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aug/16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F-44E6-A177-AC19D1601F1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sep/16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Blad1!$D$2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8F-44E6-A177-AC19D1601F1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okt/16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Blad1!$E$2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8F-44E6-A177-AC19D1601F1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nov/16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Blad1!$F$2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8F-44E6-A177-AC19D1601F12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dec/16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Blad1!$G$2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8F-44E6-A177-AC19D1601F12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jan/17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Blad1!$H$2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8F-44E6-A177-AC19D1601F12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feb/17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Blad1!$I$2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8F-44E6-A177-AC19D1601F12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mrt/17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Blad1!$J$2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8F-44E6-A177-AC19D1601F12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apr/17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Blad1!$K$2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B8F-44E6-A177-AC19D1601F12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mei/17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Blad1!$L$2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8F-44E6-A177-AC19D1601F12}"/>
            </c:ext>
          </c:extLst>
        </c:ser>
        <c:ser>
          <c:idx val="11"/>
          <c:order val="11"/>
          <c:tx>
            <c:strRef>
              <c:f>Blad1!$M$1</c:f>
              <c:strCache>
                <c:ptCount val="1"/>
                <c:pt idx="0">
                  <c:v>jun/17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Blad1!$M$2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B8F-44E6-A177-AC19D1601F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641896"/>
        <c:axId val="405640720"/>
      </c:barChart>
      <c:catAx>
        <c:axId val="405641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640720"/>
        <c:crosses val="autoZero"/>
        <c:auto val="1"/>
        <c:lblAlgn val="ctr"/>
        <c:lblOffset val="100"/>
        <c:noMultiLvlLbl val="0"/>
      </c:catAx>
      <c:valAx>
        <c:axId val="40564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05641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67850422118009"/>
          <c:y val="2.8059477254148164E-2"/>
          <c:w val="0.722376490422871"/>
          <c:h val="0.943881045491703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Poperinge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57-4AB3-AFD0-A5F140C8F6DE}"/>
                </c:ext>
              </c:extLst>
            </c:dLbl>
            <c:dLbl>
              <c:idx val="3"/>
              <c:layout>
                <c:manualLayout>
                  <c:x val="1.9620273640566743E-2"/>
                  <c:y val="0.1045853243109158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4702DB-9629-44EF-943D-AAA8038D9518}" type="VALUE">
                      <a:rPr lang="en-US" baseline="0" smtClean="0"/>
                      <a:pPr>
                        <a:defRPr/>
                      </a:pPr>
                      <a:t>[WAARDE]</a:t>
                    </a:fld>
                    <a:endParaRPr lang="nl-BE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57-4AB3-AFD0-A5F140C8F6DE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57-4AB3-AFD0-A5F140C8F6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</c:f>
              <c:strCache>
                <c:ptCount val="5"/>
                <c:pt idx="0">
                  <c:v>CLUBS</c:v>
                </c:pt>
                <c:pt idx="1">
                  <c:v>ACTIVITEITEN</c:v>
                </c:pt>
                <c:pt idx="2">
                  <c:v>SCHOOL</c:v>
                </c:pt>
                <c:pt idx="3">
                  <c:v>SPORT</c:v>
                </c:pt>
                <c:pt idx="4">
                  <c:v>RECREATIE</c:v>
                </c:pt>
              </c:strCache>
            </c:strRef>
          </c:cat>
          <c:val>
            <c:numRef>
              <c:f>Blad1!$B$2:$B$6</c:f>
              <c:numCache>
                <c:formatCode>"€"\ #,##0</c:formatCode>
                <c:ptCount val="5"/>
                <c:pt idx="0">
                  <c:v>12950</c:v>
                </c:pt>
                <c:pt idx="1">
                  <c:v>47606</c:v>
                </c:pt>
                <c:pt idx="2">
                  <c:v>56250</c:v>
                </c:pt>
                <c:pt idx="3">
                  <c:v>73200</c:v>
                </c:pt>
                <c:pt idx="4">
                  <c:v>399875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57-4AB3-AFD0-A5F140C8F6D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Niet-Poperinge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5778146050445277E-2"/>
                  <c:y val="-7.14241239196498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79845DA-B67B-4AC8-8811-080B3934FBB9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[WAARDE]</a:t>
                    </a:fld>
                    <a:endParaRPr lang="nl-BE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957-4AB3-AFD0-A5F140C8F6DE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57-4AB3-AFD0-A5F140C8F6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</c:f>
              <c:strCache>
                <c:ptCount val="5"/>
                <c:pt idx="0">
                  <c:v>CLUBS</c:v>
                </c:pt>
                <c:pt idx="1">
                  <c:v>ACTIVITEITEN</c:v>
                </c:pt>
                <c:pt idx="2">
                  <c:v>SCHOOL</c:v>
                </c:pt>
                <c:pt idx="3">
                  <c:v>SPORT</c:v>
                </c:pt>
                <c:pt idx="4">
                  <c:v>RECREATIE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3" formatCode="&quot;€&quot;\ #,##0">
                  <c:v>24000</c:v>
                </c:pt>
                <c:pt idx="4" formatCode="&quot;€&quot;\ #,##0">
                  <c:v>942500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57-4AB3-AFD0-A5F140C8F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637584"/>
        <c:axId val="405642288"/>
      </c:barChart>
      <c:catAx>
        <c:axId val="405637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arela Round" panose="02000000000000000000" pitchFamily="50" charset="0"/>
                <a:ea typeface="+mn-ea"/>
                <a:cs typeface="+mn-cs"/>
              </a:defRPr>
            </a:pPr>
            <a:endParaRPr lang="nl-BE"/>
          </a:p>
        </c:txPr>
        <c:crossAx val="405642288"/>
        <c:crosses val="autoZero"/>
        <c:auto val="1"/>
        <c:lblAlgn val="ctr"/>
        <c:lblOffset val="100"/>
        <c:noMultiLvlLbl val="0"/>
      </c:catAx>
      <c:valAx>
        <c:axId val="405642288"/>
        <c:scaling>
          <c:orientation val="minMax"/>
        </c:scaling>
        <c:delete val="1"/>
        <c:axPos val="b"/>
        <c:numFmt formatCode="&quot;€&quot;\ #,##0" sourceLinked="1"/>
        <c:majorTickMark val="out"/>
        <c:minorTickMark val="none"/>
        <c:tickLblPos val="nextTo"/>
        <c:crossAx val="40563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713215394799171"/>
          <c:y val="0.3559683130770821"/>
          <c:w val="0.16469172398575116"/>
          <c:h val="0.16307115698644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5-4A0B-A75C-7007DC6549F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45-4A0B-A75C-7007DC6549FD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Blad1!$D$2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45-4A0B-A75C-7007DC6549FD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Blad1!$E$2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45-4A0B-A75C-7007DC6549FD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Blad1!$F$2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45-4A0B-A75C-7007DC6549FD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Blad1!$G$2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45-4A0B-A75C-7007DC6549FD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Blad1!$H$2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45-4A0B-A75C-7007DC6549FD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Blad1!$I$2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45-4A0B-A75C-7007DC6549FD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Blad1!$J$2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45-4A0B-A75C-7007DC6549FD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Blad1!$K$2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145-4A0B-A75C-7007DC6549FD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Blad1!$L$2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145-4A0B-A75C-7007DC6549FD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Blad1!$M$2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45-4A0B-A75C-7007DC6549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817224"/>
        <c:axId val="370813304"/>
      </c:barChart>
      <c:catAx>
        <c:axId val="370817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813304"/>
        <c:crosses val="autoZero"/>
        <c:auto val="1"/>
        <c:lblAlgn val="ctr"/>
        <c:lblOffset val="100"/>
        <c:noMultiLvlLbl val="0"/>
      </c:catAx>
      <c:valAx>
        <c:axId val="370813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0.14399999999999999</c:v>
                </c:pt>
                <c:pt idx="1">
                  <c:v>0.16400000000000001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5-4705-B5EB-B5779611C8F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0.13300000000000001</c:v>
                </c:pt>
                <c:pt idx="1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F5-4705-B5EB-B5779611C8F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0.72199999999999998</c:v>
                </c:pt>
                <c:pt idx="1">
                  <c:v>0.72699999999999998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F5-4705-B5EB-B5779611C8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819576"/>
        <c:axId val="370818008"/>
      </c:barChart>
      <c:catAx>
        <c:axId val="370819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8008"/>
        <c:crosses val="autoZero"/>
        <c:auto val="1"/>
        <c:lblAlgn val="ctr"/>
        <c:lblOffset val="100"/>
        <c:noMultiLvlLbl val="0"/>
      </c:catAx>
      <c:valAx>
        <c:axId val="3708180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4-4C18-B4EA-8187A14E0E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0.15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4-4C18-B4EA-8187A14E0E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RECREATIE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0.82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14-4C18-B4EA-8187A14E0E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818792"/>
        <c:axId val="370814480"/>
      </c:barChart>
      <c:catAx>
        <c:axId val="370818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4480"/>
        <c:crosses val="autoZero"/>
        <c:auto val="1"/>
        <c:lblAlgn val="ctr"/>
        <c:lblOffset val="100"/>
        <c:noMultiLvlLbl val="0"/>
      </c:catAx>
      <c:valAx>
        <c:axId val="3708144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7081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dagtickets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Blad1!$B$2</c:f>
              <c:numCache>
                <c:formatCode>0%</c:formatCode>
                <c:ptCount val="1"/>
                <c:pt idx="0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A-432E-B361-2C2CB82CF3F4}"/>
            </c:ext>
          </c:extLst>
        </c:ser>
        <c:ser>
          <c:idx val="1"/>
          <c:order val="1"/>
          <c:tx>
            <c:strRef>
              <c:f>Blad1!$D$1</c:f>
              <c:strCache>
                <c:ptCount val="1"/>
                <c:pt idx="0">
                  <c:v>beurtenkaarten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Blad1!$D$2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FA-432E-B361-2C2CB82CF3F4}"/>
            </c:ext>
          </c:extLst>
        </c:ser>
        <c:ser>
          <c:idx val="2"/>
          <c:order val="2"/>
          <c:tx>
            <c:strRef>
              <c:f>Blad1!$E$1</c:f>
              <c:strCache>
                <c:ptCount val="1"/>
                <c:pt idx="0">
                  <c:v>groepen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Categorie 1</c:v>
                </c:pt>
              </c:strCache>
            </c:strRef>
          </c:cat>
          <c:val>
            <c:numRef>
              <c:f>Blad1!$E$2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A-432E-B361-2C2CB82CF3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820360"/>
        <c:axId val="370820752"/>
      </c:barChart>
      <c:catAx>
        <c:axId val="37082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0820752"/>
        <c:crosses val="autoZero"/>
        <c:auto val="1"/>
        <c:lblAlgn val="ctr"/>
        <c:lblOffset val="100"/>
        <c:noMultiLvlLbl val="0"/>
      </c:catAx>
      <c:valAx>
        <c:axId val="37082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7082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dagtickets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niet-Poperinge</c:v>
                </c:pt>
                <c:pt idx="1">
                  <c:v>Poperinge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0.86</c:v>
                </c:pt>
                <c:pt idx="1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F-4B5D-96BF-C636FAFE0DC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beurtenkaarten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niet-Poperinge</c:v>
                </c:pt>
                <c:pt idx="1">
                  <c:v>Poperinge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0.04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F-4B5D-96BF-C636FAFE0DC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groepen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niet-Poperinge</c:v>
                </c:pt>
                <c:pt idx="1">
                  <c:v>Poperinge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0.1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BF-4B5D-96BF-C636FAFE0D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814088"/>
        <c:axId val="370816832"/>
      </c:barChart>
      <c:catAx>
        <c:axId val="370814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6832"/>
        <c:crosses val="autoZero"/>
        <c:auto val="1"/>
        <c:lblAlgn val="ctr"/>
        <c:lblOffset val="100"/>
        <c:noMultiLvlLbl val="0"/>
      </c:catAx>
      <c:valAx>
        <c:axId val="3708168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70814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Poperinge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0.42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2-48D6-B41F-670901CBB1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niet-Poperinge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AS IS</c:v>
                </c:pt>
                <c:pt idx="1">
                  <c:v>MJP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2-48D6-B41F-670901CBB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0815264"/>
        <c:axId val="370816440"/>
      </c:barChart>
      <c:catAx>
        <c:axId val="37081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0816440"/>
        <c:crosses val="autoZero"/>
        <c:auto val="1"/>
        <c:lblAlgn val="ctr"/>
        <c:lblOffset val="100"/>
        <c:noMultiLvlLbl val="0"/>
      </c:catAx>
      <c:valAx>
        <c:axId val="3708164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7081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</cdr:x>
      <cdr:y>0.46206</cdr:y>
    </cdr:from>
    <cdr:to>
      <cdr:x>0.41383</cdr:x>
      <cdr:y>0.53624</cdr:y>
    </cdr:to>
    <cdr:sp macro="" textlink="">
      <cdr:nvSpPr>
        <cdr:cNvPr id="2" name="Tekstvak 15"/>
        <cdr:cNvSpPr txBox="1"/>
      </cdr:nvSpPr>
      <cdr:spPr>
        <a:xfrm xmlns:a="http://schemas.openxmlformats.org/drawingml/2006/main">
          <a:off x="1980706" y="2300473"/>
          <a:ext cx="117185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BE" dirty="0">
              <a:latin typeface="Varela Round" panose="02000000000000000000" pitchFamily="50" charset="0"/>
            </a:rPr>
            <a:t>30 000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0.15047</cdr:x>
      <cdr:y>0.27779</cdr:y>
    </cdr:from>
    <cdr:to>
      <cdr:x>0.30941</cdr:x>
      <cdr:y>0.35198</cdr:y>
    </cdr:to>
    <cdr:sp macro="" textlink="">
      <cdr:nvSpPr>
        <cdr:cNvPr id="3" name="Tekstvak 15"/>
        <cdr:cNvSpPr txBox="1"/>
      </cdr:nvSpPr>
      <cdr:spPr>
        <a:xfrm xmlns:a="http://schemas.openxmlformats.org/drawingml/2006/main">
          <a:off x="1655800" y="1383053"/>
          <a:ext cx="1748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BE" dirty="0">
              <a:latin typeface="Varela Round" panose="02000000000000000000" pitchFamily="50" charset="0"/>
            </a:rPr>
            <a:t>€ 97 200</a:t>
          </a:r>
        </a:p>
      </cdr:txBody>
    </cdr:sp>
  </cdr:relSizeAnchor>
  <cdr:relSizeAnchor xmlns:cdr="http://schemas.openxmlformats.org/drawingml/2006/chartDrawing">
    <cdr:from>
      <cdr:x>0.146</cdr:x>
      <cdr:y>0.46371</cdr:y>
    </cdr:from>
    <cdr:to>
      <cdr:x>0.30494</cdr:x>
      <cdr:y>0.53789</cdr:y>
    </cdr:to>
    <cdr:sp macro="" textlink="">
      <cdr:nvSpPr>
        <cdr:cNvPr id="4" name="Tekstvak 15"/>
        <cdr:cNvSpPr txBox="1"/>
      </cdr:nvSpPr>
      <cdr:spPr>
        <a:xfrm xmlns:a="http://schemas.openxmlformats.org/drawingml/2006/main">
          <a:off x="1606593" y="2308686"/>
          <a:ext cx="1748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BE" dirty="0">
              <a:latin typeface="Varela Round" panose="02000000000000000000" pitchFamily="50" charset="0"/>
            </a:rPr>
            <a:t>€ 56 250</a:t>
          </a:r>
        </a:p>
      </cdr:txBody>
    </cdr:sp>
  </cdr:relSizeAnchor>
  <cdr:relSizeAnchor xmlns:cdr="http://schemas.openxmlformats.org/drawingml/2006/chartDrawing">
    <cdr:from>
      <cdr:x>0.14191</cdr:x>
      <cdr:y>0.64961</cdr:y>
    </cdr:from>
    <cdr:to>
      <cdr:x>0.30084</cdr:x>
      <cdr:y>0.7238</cdr:y>
    </cdr:to>
    <cdr:sp macro="" textlink="">
      <cdr:nvSpPr>
        <cdr:cNvPr id="5" name="Tekstvak 15"/>
        <cdr:cNvSpPr txBox="1"/>
      </cdr:nvSpPr>
      <cdr:spPr>
        <a:xfrm xmlns:a="http://schemas.openxmlformats.org/drawingml/2006/main">
          <a:off x="1561541" y="3234239"/>
          <a:ext cx="1748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BE" dirty="0">
              <a:latin typeface="Varela Round" panose="02000000000000000000" pitchFamily="50" charset="0"/>
            </a:rPr>
            <a:t>€ 47 606</a:t>
          </a:r>
        </a:p>
      </cdr:txBody>
    </cdr:sp>
  </cdr:relSizeAnchor>
  <cdr:relSizeAnchor xmlns:cdr="http://schemas.openxmlformats.org/drawingml/2006/chartDrawing">
    <cdr:from>
      <cdr:x>0.13837</cdr:x>
      <cdr:y>0.84282</cdr:y>
    </cdr:from>
    <cdr:to>
      <cdr:x>0.29731</cdr:x>
      <cdr:y>0.917</cdr:y>
    </cdr:to>
    <cdr:sp macro="" textlink="">
      <cdr:nvSpPr>
        <cdr:cNvPr id="6" name="Tekstvak 15"/>
        <cdr:cNvSpPr txBox="1"/>
      </cdr:nvSpPr>
      <cdr:spPr>
        <a:xfrm xmlns:a="http://schemas.openxmlformats.org/drawingml/2006/main">
          <a:off x="1522635" y="4196167"/>
          <a:ext cx="1748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BE" dirty="0">
              <a:latin typeface="Varela Round" panose="02000000000000000000" pitchFamily="50" charset="0"/>
            </a:rPr>
            <a:t>€ 12 950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982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88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4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99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516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5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079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5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213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680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946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07E8-EDD8-43F3-888E-7B597EF05E17}" type="datetimeFigureOut">
              <a:rPr lang="nl-BE" smtClean="0"/>
              <a:t>23/11/2016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A82C-FB80-49C7-AB91-6DA1E60205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134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036" y="2929812"/>
            <a:ext cx="4419953" cy="34709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7449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</a:t>
            </a:r>
            <a:b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</a:br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Sport- en Recreatiebad De Kouter</a:t>
            </a:r>
            <a:b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</a:br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1 juli – 31 oktober 2016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209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85746"/>
              </p:ext>
            </p:extLst>
          </p:nvPr>
        </p:nvGraphicFramePr>
        <p:xfrm>
          <a:off x="744817" y="2485759"/>
          <a:ext cx="3683000" cy="1257300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MJP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AS 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juli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35 750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18 579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augustus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35 750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20 734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19 250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11 632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16 500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12 324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totaal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107 250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63 269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e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822530"/>
              </p:ext>
            </p:extLst>
          </p:nvPr>
        </p:nvGraphicFramePr>
        <p:xfrm>
          <a:off x="6416567" y="1281811"/>
          <a:ext cx="3978919" cy="821055"/>
        </p:xfrm>
        <a:graphic>
          <a:graphicData uri="http://schemas.openxmlformats.org/drawingml/2006/table">
            <a:tbl>
              <a:tblPr/>
              <a:tblGrid>
                <a:gridCol w="104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SCHOOL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MJP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AS 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4 469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3 880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totaal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10 800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8 349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Rechte verbindingslijn met pijl 10"/>
          <p:cNvCxnSpPr/>
          <p:nvPr/>
        </p:nvCxnSpPr>
        <p:spPr>
          <a:xfrm flipV="1">
            <a:off x="4430038" y="1870413"/>
            <a:ext cx="1746827" cy="1267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4430038" y="3111833"/>
            <a:ext cx="1198486" cy="1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4427817" y="3129588"/>
            <a:ext cx="1668183" cy="1647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744816" y="3953430"/>
            <a:ext cx="26421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Varela Round" panose="02000000000000000000" pitchFamily="50" charset="0"/>
              </a:rPr>
              <a:t>Inclusief zwembeurten activiteiten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25485"/>
              </p:ext>
            </p:extLst>
          </p:nvPr>
        </p:nvGraphicFramePr>
        <p:xfrm>
          <a:off x="6407687" y="2536492"/>
          <a:ext cx="3987799" cy="1209675"/>
        </p:xfrm>
        <a:graphic>
          <a:graphicData uri="http://schemas.openxmlformats.org/drawingml/2006/table">
            <a:tbl>
              <a:tblPr/>
              <a:tblGrid>
                <a:gridCol w="96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juli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augustus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2 028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2 093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1 881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11 700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7 702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06916"/>
              </p:ext>
            </p:extLst>
          </p:nvPr>
        </p:nvGraphicFramePr>
        <p:xfrm>
          <a:off x="6406055" y="4419598"/>
          <a:ext cx="3987799" cy="1209675"/>
        </p:xfrm>
        <a:graphic>
          <a:graphicData uri="http://schemas.openxmlformats.org/drawingml/2006/table">
            <a:tbl>
              <a:tblPr/>
              <a:tblGrid>
                <a:gridCol w="96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juli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14 147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augustus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16 771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5 070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5 773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78 000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41 761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92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64082"/>
              </p:ext>
            </p:extLst>
          </p:nvPr>
        </p:nvGraphicFramePr>
        <p:xfrm>
          <a:off x="1633818" y="1740538"/>
          <a:ext cx="7365998" cy="3573780"/>
        </p:xfrm>
        <a:graphic>
          <a:graphicData uri="http://schemas.openxmlformats.org/drawingml/2006/table">
            <a:tbl>
              <a:tblPr/>
              <a:tblGrid>
                <a:gridCol w="294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l" fontAlgn="ctr"/>
                      <a:endParaRPr lang="nl-BE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7 637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3 248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4 392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niet-Poperingenaars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1 921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3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02101"/>
              </p:ext>
            </p:extLst>
          </p:nvPr>
        </p:nvGraphicFramePr>
        <p:xfrm>
          <a:off x="1633818" y="1740538"/>
          <a:ext cx="7365998" cy="3573780"/>
        </p:xfrm>
        <a:graphic>
          <a:graphicData uri="http://schemas.openxmlformats.org/drawingml/2006/table">
            <a:tbl>
              <a:tblPr/>
              <a:tblGrid>
                <a:gridCol w="294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r" fontAlgn="ctr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76 822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41 132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26 888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14 738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6 722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5 884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5 378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4 538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niet-Poperingenaars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49 934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26 394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2 497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12 484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9 583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9 987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3 783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Volwassenen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17 477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1 164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68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CONCLUSIE: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1606858" y="1740538"/>
            <a:ext cx="965002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Om de target van aantal schoolbeurten te halen zullen er ook scholen van buiten Poperinge moeten worden aangetrokken.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Het aantal sportbezoekers zit intussen op target. De ruime openingsuren voor de sportzwemmer bewijzen hun nut en worden erg gesmaakt. Het aandeel sportzwembeurten bij kinderen werd echter overschat.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Er zijn meer niet-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Poperingenaars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die komen sportzwemmen dan geschat was: 25%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ipv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De grootste uitdaging ligt op vlak van recreatie-bezoekers: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vakantie (60% van target) scoort ook relatief beter dan schoolperiode (42%)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De verhouding Poperinge/niet-Poperinge werd correct ingeschat (35%/65%)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De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Poperingse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kinderen van 3-11jaar scoren goed (88%)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Volwassenen en categorie studenten/65+/personen met handicap scoren laag in Poperinge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Studenten/65+/personen met handicap en kinderen 12-17jaar scoren laag buiten Poperinge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Eventueel nood aan een herijking van de categorieën 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omzetcijfer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relatief per categorie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1194232456"/>
              </p:ext>
            </p:extLst>
          </p:nvPr>
        </p:nvGraphicFramePr>
        <p:xfrm>
          <a:off x="1872201" y="1789610"/>
          <a:ext cx="7697926" cy="3362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495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omzetcijfer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45372"/>
              </p:ext>
            </p:extLst>
          </p:nvPr>
        </p:nvGraphicFramePr>
        <p:xfrm>
          <a:off x="744817" y="2560034"/>
          <a:ext cx="4241800" cy="118872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juli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€ 202 330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€ 148 910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augustus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€ 202 330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€ 146 852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€ 108 947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€ 70 933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€ 93 383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€ 63 833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€ 606 989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€ 430 527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99853"/>
              </p:ext>
            </p:extLst>
          </p:nvPr>
        </p:nvGraphicFramePr>
        <p:xfrm>
          <a:off x="6153686" y="1293706"/>
          <a:ext cx="4241800" cy="79248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SCHOOL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€ 6 750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€ 5 622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€ 6 750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€ 4 940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€ 13 500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€ 10 562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62713"/>
              </p:ext>
            </p:extLst>
          </p:nvPr>
        </p:nvGraphicFramePr>
        <p:xfrm>
          <a:off x="6153686" y="2557447"/>
          <a:ext cx="4241800" cy="118872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juli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€ 12 636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€ 19 186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augustus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€ 12 636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€ 11 933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€ 6 804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€ 17 266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€ 5 832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€ 10 805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€ 37 908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€ 59 190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95537"/>
              </p:ext>
            </p:extLst>
          </p:nvPr>
        </p:nvGraphicFramePr>
        <p:xfrm>
          <a:off x="6153686" y="4440553"/>
          <a:ext cx="4241800" cy="118872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juli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€ 174 509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€ 112 304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augustus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€ 174 509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€ 122 514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september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€ 93 966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€ 38 899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oktober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€ 80 543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€ 42 282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totaal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€ 523 526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€ 315 998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6" name="Rechte verbindingslijn met pijl 15"/>
          <p:cNvCxnSpPr/>
          <p:nvPr/>
        </p:nvCxnSpPr>
        <p:spPr>
          <a:xfrm flipV="1">
            <a:off x="4986617" y="1912667"/>
            <a:ext cx="994305" cy="129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4986617" y="3212544"/>
            <a:ext cx="994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>
            <a:off x="4986617" y="3205254"/>
            <a:ext cx="994305" cy="1730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744816" y="3953430"/>
            <a:ext cx="26421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Varela Round" panose="02000000000000000000" pitchFamily="50" charset="0"/>
              </a:rPr>
              <a:t>Inclusief inkomsten activiteiten en clubs</a:t>
            </a:r>
          </a:p>
        </p:txBody>
      </p:sp>
    </p:spTree>
    <p:extLst>
      <p:ext uri="{BB962C8B-B14F-4D97-AF65-F5344CB8AC3E}">
        <p14:creationId xmlns:p14="http://schemas.microsoft.com/office/powerpoint/2010/main" val="1536788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omzetcijfer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87535"/>
              </p:ext>
            </p:extLst>
          </p:nvPr>
        </p:nvGraphicFramePr>
        <p:xfrm>
          <a:off x="744817" y="1744607"/>
          <a:ext cx="9969500" cy="784860"/>
        </p:xfrm>
        <a:graphic>
          <a:graphicData uri="http://schemas.openxmlformats.org/drawingml/2006/table">
            <a:tbl>
              <a:tblPr/>
              <a:tblGrid>
                <a:gridCol w="280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€ 37 908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€ 59 190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Poperingenaars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€ 30 326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€ 44 034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niet-Poperingenaars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€ 7 582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€ 15 157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61870"/>
              </p:ext>
            </p:extLst>
          </p:nvPr>
        </p:nvGraphicFramePr>
        <p:xfrm>
          <a:off x="744817" y="2848860"/>
          <a:ext cx="9969500" cy="800100"/>
        </p:xfrm>
        <a:graphic>
          <a:graphicData uri="http://schemas.openxmlformats.org/drawingml/2006/table">
            <a:tbl>
              <a:tblPr/>
              <a:tblGrid>
                <a:gridCol w="280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684">
                <a:tc>
                  <a:txBody>
                    <a:bodyPr/>
                    <a:lstStyle/>
                    <a:p>
                      <a:pPr algn="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AS 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€ 523 526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€ 315 998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Poperingenaars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€ 183 234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€ 101 182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niet-Poperingenaars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€ 340 292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€ 214 816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63%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65%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/>
                        </a:rPr>
                        <a:t>68%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itel 1"/>
          <p:cNvSpPr txBox="1">
            <a:spLocks/>
          </p:cNvSpPr>
          <p:nvPr/>
        </p:nvSpPr>
        <p:spPr>
          <a:xfrm>
            <a:off x="744817" y="4061015"/>
            <a:ext cx="9144000" cy="6798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gemiddelde ticketprijs</a:t>
            </a:r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16659"/>
              </p:ext>
            </p:extLst>
          </p:nvPr>
        </p:nvGraphicFramePr>
        <p:xfrm>
          <a:off x="3725118" y="5151950"/>
          <a:ext cx="2222500" cy="79248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endParaRPr lang="nl-BE" sz="1200" b="1" i="0" u="none" strike="noStrike">
                        <a:solidFill>
                          <a:srgbClr val="000000"/>
                        </a:solidFill>
                        <a:effectLst/>
                        <a:latin typeface="Varela Round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MJP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AS 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scholen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€ 1,25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€ 1,26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€ 3,24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€ 3,35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€ 6,71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/>
                        </a:rPr>
                        <a:t>€ 6,87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492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CONCLUSIE: omzetcijfer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kstvak 15"/>
          <p:cNvSpPr txBox="1"/>
          <p:nvPr/>
        </p:nvSpPr>
        <p:spPr>
          <a:xfrm>
            <a:off x="1571347" y="1425381"/>
            <a:ext cx="84160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Financieel resultaat (71%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tov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target) is beter dan bezoekerscijfer (59%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tov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target)</a:t>
            </a:r>
          </a:p>
          <a:p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Er werden al heel wat beurtenkaarten verkocht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898 beurtenkaarten SPORT: saldo van 9.956 openstaande beurten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757 kaarten x 10 beurten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141 kaarten x 50 beurten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526 beurtenkaarten RECREATIE: saldo van 4.181 openstaande beurten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308 kaarten x 5 beurten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218 kaarten x 25 beurten</a:t>
            </a:r>
          </a:p>
          <a:p>
            <a:pPr lvl="3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Voor de recreatie worden hoofdzakelijk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dagtickets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gekocht waarvan het aandeel bij de niet-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Poperingenaars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(65%) beduidend hoger is dan bij de inwoners van Poperinge (35%)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Het aandeel van volwassenen (duurste tariefcategorie) is veel groter dan ingeschat voor het sportzwemmen, en is ook groter voor wat betreft recreatie onder niet-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Poperingenaars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. De gemiddelde inkomst per zwemticket scoort hoger dan verwacht.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50844" y="5199954"/>
            <a:ext cx="8416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Voor budget rekening houden met een groeiscenario: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75% van target MJP voor JAAR 1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90% van target MJP voor JAAR 2 </a:t>
            </a:r>
            <a:r>
              <a:rPr lang="nl-BE" sz="1400" dirty="0">
                <a:solidFill>
                  <a:srgbClr val="003B71"/>
                </a:solidFill>
                <a:latin typeface="Calibri" panose="020F0502020204030204" pitchFamily="34" charset="0"/>
              </a:rPr>
              <a:t>→ € 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1.404.000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100% vanaf JAAR 3 </a:t>
            </a:r>
          </a:p>
        </p:txBody>
      </p:sp>
    </p:spTree>
    <p:extLst>
      <p:ext uri="{BB962C8B-B14F-4D97-AF65-F5344CB8AC3E}">
        <p14:creationId xmlns:p14="http://schemas.microsoft.com/office/powerpoint/2010/main" val="101001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</a:t>
            </a:r>
            <a:r>
              <a:rPr lang="nl-BE" sz="18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verkoopsartikel</a:t>
            </a:r>
            <a:endParaRPr lang="nl-BE" sz="18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5" name="Grafiek 24"/>
          <p:cNvGraphicFramePr/>
          <p:nvPr>
            <p:extLst>
              <p:ext uri="{D42A27DB-BD31-4B8C-83A1-F6EECF244321}">
                <p14:modId xmlns:p14="http://schemas.microsoft.com/office/powerpoint/2010/main" val="1265906982"/>
              </p:ext>
            </p:extLst>
          </p:nvPr>
        </p:nvGraphicFramePr>
        <p:xfrm>
          <a:off x="1360196" y="1740538"/>
          <a:ext cx="8128000" cy="219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Tabe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06028"/>
              </p:ext>
            </p:extLst>
          </p:nvPr>
        </p:nvGraphicFramePr>
        <p:xfrm>
          <a:off x="2186267" y="4867273"/>
          <a:ext cx="6261100" cy="94488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niet-Poperinge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dagtickets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beurtenkaarten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groepen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9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obv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 locatie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1650623420"/>
              </p:ext>
            </p:extLst>
          </p:nvPr>
        </p:nvGraphicFramePr>
        <p:xfrm>
          <a:off x="520881" y="2575812"/>
          <a:ext cx="9182956" cy="18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71811"/>
              </p:ext>
            </p:extLst>
          </p:nvPr>
        </p:nvGraphicFramePr>
        <p:xfrm>
          <a:off x="2206921" y="5070678"/>
          <a:ext cx="3302000" cy="7620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dagtickets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beurtenkaarten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groepen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28617"/>
              </p:ext>
            </p:extLst>
          </p:nvPr>
        </p:nvGraphicFramePr>
        <p:xfrm>
          <a:off x="6332151" y="5070678"/>
          <a:ext cx="3717370" cy="762000"/>
        </p:xfrm>
        <a:graphic>
          <a:graphicData uri="http://schemas.openxmlformats.org/drawingml/2006/table">
            <a:tbl>
              <a:tblPr/>
              <a:tblGrid>
                <a:gridCol w="1286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niet-Poperinge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dagtickets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beurtenkaarten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groepen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Grafiek 23"/>
          <p:cNvGraphicFramePr/>
          <p:nvPr>
            <p:extLst>
              <p:ext uri="{D42A27DB-BD31-4B8C-83A1-F6EECF244321}">
                <p14:modId xmlns:p14="http://schemas.microsoft.com/office/powerpoint/2010/main" val="4065223120"/>
              </p:ext>
            </p:extLst>
          </p:nvPr>
        </p:nvGraphicFramePr>
        <p:xfrm>
          <a:off x="1123075" y="1277569"/>
          <a:ext cx="8553585" cy="149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329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57011"/>
            <a:ext cx="1796514" cy="141080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1710377" y="1143116"/>
            <a:ext cx="69747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TARGET MEERJARENPLAN: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omzetcijfer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nl-BE" sz="1600" dirty="0">
              <a:solidFill>
                <a:srgbClr val="003B71"/>
              </a:solidFill>
              <a:latin typeface="Varela Roun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EVALUATIE: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omzetcijfer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nl-BE" sz="1600" dirty="0">
              <a:solidFill>
                <a:srgbClr val="003B71"/>
              </a:solidFill>
              <a:latin typeface="Varela Roun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ANALYSE: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 volgens </a:t>
            </a:r>
            <a:r>
              <a:rPr lang="nl-BE" sz="1600" dirty="0" err="1">
                <a:solidFill>
                  <a:srgbClr val="003B71"/>
                </a:solidFill>
                <a:latin typeface="Varela Round"/>
              </a:rPr>
              <a:t>verkoopsartikel</a:t>
            </a:r>
            <a:endParaRPr lang="nl-BE" sz="1600" dirty="0">
              <a:solidFill>
                <a:srgbClr val="003B71"/>
              </a:solidFill>
              <a:latin typeface="Varela Round"/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 </a:t>
            </a:r>
            <a:r>
              <a:rPr lang="nl-BE" sz="1600" dirty="0" err="1">
                <a:solidFill>
                  <a:srgbClr val="003B71"/>
                </a:solidFill>
                <a:latin typeface="Varela Round"/>
              </a:rPr>
              <a:t>obv</a:t>
            </a:r>
            <a:r>
              <a:rPr lang="nl-BE" sz="1600" dirty="0">
                <a:solidFill>
                  <a:srgbClr val="003B71"/>
                </a:solidFill>
                <a:latin typeface="Varela Round"/>
              </a:rPr>
              <a:t> locatie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 </a:t>
            </a:r>
            <a:r>
              <a:rPr lang="nl-BE" sz="1600" dirty="0" err="1">
                <a:solidFill>
                  <a:srgbClr val="003B71"/>
                </a:solidFill>
                <a:latin typeface="Varela Round"/>
              </a:rPr>
              <a:t>obv</a:t>
            </a:r>
            <a:r>
              <a:rPr lang="nl-BE" sz="1600" dirty="0">
                <a:solidFill>
                  <a:srgbClr val="003B71"/>
                </a:solidFill>
                <a:latin typeface="Varela Round"/>
              </a:rPr>
              <a:t> locatie Niet-Poperinge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 volgens type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bezoekersaantal volgens tijdstip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nl-BE" sz="1600" dirty="0">
              <a:solidFill>
                <a:srgbClr val="003B71"/>
              </a:solidFill>
              <a:latin typeface="Varela Roun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EVALUATIE: technische zaken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600" dirty="0">
              <a:solidFill>
                <a:srgbClr val="003B71"/>
              </a:solidFill>
              <a:latin typeface="Varela Roun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003B71"/>
                </a:solidFill>
                <a:latin typeface="Varela Round"/>
              </a:rPr>
              <a:t>EVALUATIE: personeelszaken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41195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 fontScale="90000"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obv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 locatie (Niet-Poperinge)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1" name="Grafiek 10"/>
          <p:cNvGraphicFramePr/>
          <p:nvPr>
            <p:extLst>
              <p:ext uri="{D42A27DB-BD31-4B8C-83A1-F6EECF244321}">
                <p14:modId xmlns:p14="http://schemas.microsoft.com/office/powerpoint/2010/main" val="972947961"/>
              </p:ext>
            </p:extLst>
          </p:nvPr>
        </p:nvGraphicFramePr>
        <p:xfrm>
          <a:off x="1000868" y="1659657"/>
          <a:ext cx="9562629" cy="172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afiek 24"/>
          <p:cNvGraphicFramePr/>
          <p:nvPr>
            <p:extLst>
              <p:ext uri="{D42A27DB-BD31-4B8C-83A1-F6EECF244321}">
                <p14:modId xmlns:p14="http://schemas.microsoft.com/office/powerpoint/2010/main" val="996233211"/>
              </p:ext>
            </p:extLst>
          </p:nvPr>
        </p:nvGraphicFramePr>
        <p:xfrm>
          <a:off x="1000868" y="3459871"/>
          <a:ext cx="9562629" cy="172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5720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 fontScale="90000"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obv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 locatie (Niet-Poperinge)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44138"/>
              </p:ext>
            </p:extLst>
          </p:nvPr>
        </p:nvGraphicFramePr>
        <p:xfrm>
          <a:off x="3204935" y="1911098"/>
          <a:ext cx="4446165" cy="3238500"/>
        </p:xfrm>
        <a:graphic>
          <a:graphicData uri="http://schemas.openxmlformats.org/drawingml/2006/table">
            <a:tbl>
              <a:tblPr/>
              <a:tblGrid>
                <a:gridCol w="931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regio Kortrijk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Diksmuide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Kortemark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Nieuwpoort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Veurne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Vleteren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Lo-Reninge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Houthulst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De Panne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Koksijde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Koekelare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Alveringem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regio Roeselare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8900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regio Ieper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5436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rest België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Frankrijk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13560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type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4" name="Grafiek 23"/>
          <p:cNvGraphicFramePr/>
          <p:nvPr>
            <p:extLst>
              <p:ext uri="{D42A27DB-BD31-4B8C-83A1-F6EECF244321}">
                <p14:modId xmlns:p14="http://schemas.microsoft.com/office/powerpoint/2010/main" val="1591229515"/>
              </p:ext>
            </p:extLst>
          </p:nvPr>
        </p:nvGraphicFramePr>
        <p:xfrm>
          <a:off x="1506151" y="1546162"/>
          <a:ext cx="8128000" cy="183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Grafiek 28"/>
          <p:cNvGraphicFramePr/>
          <p:nvPr>
            <p:extLst>
              <p:ext uri="{D42A27DB-BD31-4B8C-83A1-F6EECF244321}">
                <p14:modId xmlns:p14="http://schemas.microsoft.com/office/powerpoint/2010/main" val="2528632166"/>
              </p:ext>
            </p:extLst>
          </p:nvPr>
        </p:nvGraphicFramePr>
        <p:xfrm>
          <a:off x="1506151" y="3112745"/>
          <a:ext cx="8128000" cy="189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Tabel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31805"/>
              </p:ext>
            </p:extLst>
          </p:nvPr>
        </p:nvGraphicFramePr>
        <p:xfrm>
          <a:off x="1882065" y="5151893"/>
          <a:ext cx="3772092" cy="762000"/>
        </p:xfrm>
        <a:graphic>
          <a:graphicData uri="http://schemas.openxmlformats.org/drawingml/2006/table">
            <a:tbl>
              <a:tblPr/>
              <a:tblGrid>
                <a:gridCol w="130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niet-Poperinge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dagtickets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beurtenkaarten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groepen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Tabel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24760"/>
              </p:ext>
            </p:extLst>
          </p:nvPr>
        </p:nvGraphicFramePr>
        <p:xfrm>
          <a:off x="6096000" y="5146750"/>
          <a:ext cx="3607292" cy="762000"/>
        </p:xfrm>
        <a:graphic>
          <a:graphicData uri="http://schemas.openxmlformats.org/drawingml/2006/table">
            <a:tbl>
              <a:tblPr/>
              <a:tblGrid>
                <a:gridCol w="124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RECREATIE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niet-Poperinge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dagtickets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beurtenkaarten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groepen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69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1457128243"/>
              </p:ext>
            </p:extLst>
          </p:nvPr>
        </p:nvGraphicFramePr>
        <p:xfrm>
          <a:off x="830485" y="1465061"/>
          <a:ext cx="9815357" cy="474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232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1657726034"/>
              </p:ext>
            </p:extLst>
          </p:nvPr>
        </p:nvGraphicFramePr>
        <p:xfrm>
          <a:off x="830485" y="1465061"/>
          <a:ext cx="9815357" cy="474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9171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3560325448"/>
              </p:ext>
            </p:extLst>
          </p:nvPr>
        </p:nvGraphicFramePr>
        <p:xfrm>
          <a:off x="830485" y="1465061"/>
          <a:ext cx="9815357" cy="474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24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ek 12"/>
          <p:cNvGraphicFramePr/>
          <p:nvPr>
            <p:extLst>
              <p:ext uri="{D42A27DB-BD31-4B8C-83A1-F6EECF244321}">
                <p14:modId xmlns:p14="http://schemas.microsoft.com/office/powerpoint/2010/main" val="1727151902"/>
              </p:ext>
            </p:extLst>
          </p:nvPr>
        </p:nvGraphicFramePr>
        <p:xfrm>
          <a:off x="830485" y="1465061"/>
          <a:ext cx="9815357" cy="474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150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68936"/>
              </p:ext>
            </p:extLst>
          </p:nvPr>
        </p:nvGraphicFramePr>
        <p:xfrm>
          <a:off x="744817" y="1939758"/>
          <a:ext cx="9867900" cy="15240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SCHOOL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7u00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maandag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dinsdag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woensdag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donderdag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vrijdag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zaterdag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zondag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060360"/>
              </p:ext>
            </p:extLst>
          </p:nvPr>
        </p:nvGraphicFramePr>
        <p:xfrm>
          <a:off x="744817" y="3933072"/>
          <a:ext cx="9867900" cy="15240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VAKANTIE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7u00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maandag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dinsdag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woensdag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donderdag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vrijdag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zaterdag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zondag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2162846" y="1331687"/>
            <a:ext cx="628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Gemiddeld aantal bezoekers per uur RECREATIE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0634808" y="2565967"/>
            <a:ext cx="1396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003B71"/>
                </a:solidFill>
                <a:latin typeface="Varela Round" panose="02000000000000000000"/>
              </a:rPr>
              <a:t>26/u gemiddeld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0634808" y="4559078"/>
            <a:ext cx="1396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003B71"/>
                </a:solidFill>
                <a:latin typeface="Varela Round" panose="02000000000000000000"/>
              </a:rPr>
              <a:t>52/u gemiddeld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825834" y="5615564"/>
            <a:ext cx="896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solidFill>
                  <a:srgbClr val="003B71"/>
                </a:solidFill>
                <a:latin typeface="Varela Round" panose="02000000000000000000" pitchFamily="50" charset="0"/>
              </a:rPr>
              <a:t>Noot:	- dit betreft het gemiddelde aantal bezoekers die per uur binnenkomen ≠ aantal aanwezige zwemmers op dat uur</a:t>
            </a:r>
          </a:p>
          <a:p>
            <a:r>
              <a:rPr lang="nl-BE" sz="1000" dirty="0">
                <a:solidFill>
                  <a:srgbClr val="003B71"/>
                </a:solidFill>
                <a:latin typeface="Varela Round" panose="02000000000000000000" pitchFamily="50" charset="0"/>
              </a:rPr>
              <a:t>	- dit cijfer is exclusief groepsbezoeken (ca. 6.000 beurten) omdat deze bij registratie aan inkom maar als 1 beurt worden geteld</a:t>
            </a:r>
          </a:p>
        </p:txBody>
      </p:sp>
    </p:spTree>
    <p:extLst>
      <p:ext uri="{BB962C8B-B14F-4D97-AF65-F5344CB8AC3E}">
        <p14:creationId xmlns:p14="http://schemas.microsoft.com/office/powerpoint/2010/main" val="3861710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/>
          <p:cNvSpPr txBox="1"/>
          <p:nvPr/>
        </p:nvSpPr>
        <p:spPr>
          <a:xfrm>
            <a:off x="2162846" y="1331687"/>
            <a:ext cx="90496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Gemiddeld aantal bezoekers per uur RECREATIE</a:t>
            </a:r>
          </a:p>
          <a:p>
            <a:endParaRPr lang="nl-BE" dirty="0">
              <a:solidFill>
                <a:srgbClr val="003B71"/>
              </a:solidFill>
              <a:latin typeface="Varela Round" panose="02000000000000000000"/>
            </a:endParaRP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45% Vakantie – 55 % school</a:t>
            </a:r>
          </a:p>
          <a:p>
            <a:endParaRPr lang="nl-BE" dirty="0">
              <a:solidFill>
                <a:srgbClr val="003B71"/>
              </a:solidFill>
              <a:latin typeface="Varela Round" panose="02000000000000000000"/>
            </a:endParaRP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200.000 recreatieve bezoekers: 90.000 vakantie + 110.000 school</a:t>
            </a:r>
          </a:p>
          <a:p>
            <a:endParaRPr lang="nl-BE" dirty="0">
              <a:solidFill>
                <a:srgbClr val="003B71"/>
              </a:solidFill>
              <a:latin typeface="Varela Round" panose="02000000000000000000"/>
            </a:endParaRP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35 schoolweken:		110.000/35 	=3.140 bezoekers/week</a:t>
            </a: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					= 78 bezoekers/uur (AS IS: 26)</a:t>
            </a:r>
          </a:p>
          <a:p>
            <a:endParaRPr lang="nl-BE" dirty="0">
              <a:solidFill>
                <a:srgbClr val="003B71"/>
              </a:solidFill>
              <a:latin typeface="Varela Round" panose="02000000000000000000"/>
            </a:endParaRP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15 vakantieweken:	90.000/15	= 6.000 bezoekers/week</a:t>
            </a: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					= 107 bezoekers/uur (AS IS: 52)</a:t>
            </a:r>
          </a:p>
          <a:p>
            <a:endParaRPr lang="nl-BE" dirty="0">
              <a:solidFill>
                <a:srgbClr val="003B71"/>
              </a:solidFill>
              <a:latin typeface="Varela Round" panose="02000000000000000000"/>
            </a:endParaRPr>
          </a:p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DUS: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Meer aandacht voor promotie buiten vakantieperiode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Extra openingsuren tijdens vakanties in Frankrijk</a:t>
            </a:r>
          </a:p>
        </p:txBody>
      </p:sp>
    </p:spTree>
    <p:extLst>
      <p:ext uri="{BB962C8B-B14F-4D97-AF65-F5344CB8AC3E}">
        <p14:creationId xmlns:p14="http://schemas.microsoft.com/office/powerpoint/2010/main" val="3901211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ANALYSE: bezoekersaantal </a:t>
            </a:r>
            <a:r>
              <a:rPr lang="nl-BE" sz="1800" dirty="0">
                <a:solidFill>
                  <a:srgbClr val="003B71"/>
                </a:solidFill>
                <a:latin typeface="Varela Round" panose="02000000000000000000" pitchFamily="50" charset="0"/>
              </a:rPr>
              <a:t>volgens tijdstip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/>
          <p:cNvSpPr txBox="1"/>
          <p:nvPr/>
        </p:nvSpPr>
        <p:spPr>
          <a:xfrm>
            <a:off x="2162846" y="1331687"/>
            <a:ext cx="5441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3B71"/>
                </a:solidFill>
                <a:latin typeface="Varela Round" panose="02000000000000000000"/>
              </a:rPr>
              <a:t>Gemiddeld aantal bezoekers per uur SPORT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63223"/>
              </p:ext>
            </p:extLst>
          </p:nvPr>
        </p:nvGraphicFramePr>
        <p:xfrm>
          <a:off x="744817" y="1922215"/>
          <a:ext cx="9867900" cy="15240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SCHOOL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7u00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20u00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maandag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dinsdag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woensdag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donderdag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vrijdag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zaterdag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zondag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42927"/>
              </p:ext>
            </p:extLst>
          </p:nvPr>
        </p:nvGraphicFramePr>
        <p:xfrm>
          <a:off x="744817" y="4046120"/>
          <a:ext cx="9867900" cy="15240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VAKANTIE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7u00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15u00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18u00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19u00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20u00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maandag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dinsdag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woensdag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donderdag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vrijdag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zaterdag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200000000000000000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zondag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D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10634808" y="2545715"/>
            <a:ext cx="1396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003B71"/>
                </a:solidFill>
                <a:latin typeface="Varela Round" panose="02000000000000000000"/>
              </a:rPr>
              <a:t>7/u gemiddeld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0646655" y="4584529"/>
            <a:ext cx="1396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003B71"/>
                </a:solidFill>
                <a:latin typeface="Varela Round" panose="02000000000000000000"/>
              </a:rPr>
              <a:t>6/u gemiddeld</a:t>
            </a:r>
          </a:p>
        </p:txBody>
      </p:sp>
    </p:spTree>
    <p:extLst>
      <p:ext uri="{BB962C8B-B14F-4D97-AF65-F5344CB8AC3E}">
        <p14:creationId xmlns:p14="http://schemas.microsoft.com/office/powerpoint/2010/main" val="7462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5" name="Grafiek 14"/>
          <p:cNvGraphicFramePr/>
          <p:nvPr>
            <p:extLst>
              <p:ext uri="{D42A27DB-BD31-4B8C-83A1-F6EECF244321}">
                <p14:modId xmlns:p14="http://schemas.microsoft.com/office/powerpoint/2010/main" val="2861048204"/>
              </p:ext>
            </p:extLst>
          </p:nvPr>
        </p:nvGraphicFramePr>
        <p:xfrm>
          <a:off x="2032000" y="1159623"/>
          <a:ext cx="7618027" cy="497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kstvak 15"/>
          <p:cNvSpPr txBox="1"/>
          <p:nvPr/>
        </p:nvSpPr>
        <p:spPr>
          <a:xfrm>
            <a:off x="7332955" y="1873188"/>
            <a:ext cx="1171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>
                <a:latin typeface="Varela Round" panose="02000000000000000000" pitchFamily="50" charset="0"/>
              </a:rPr>
              <a:t>200 000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513034" y="4875177"/>
            <a:ext cx="561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dirty="0">
                <a:latin typeface="Varela Round" panose="02000000000000000000" pitchFamily="50" charset="0"/>
              </a:rPr>
              <a:t>TOTAAL     275 000</a:t>
            </a:r>
          </a:p>
        </p:txBody>
      </p:sp>
    </p:spTree>
    <p:extLst>
      <p:ext uri="{BB962C8B-B14F-4D97-AF65-F5344CB8AC3E}">
        <p14:creationId xmlns:p14="http://schemas.microsoft.com/office/powerpoint/2010/main" val="3418549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technische zaken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1230904" y="1397124"/>
            <a:ext cx="9730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Opmerkingen in functie van voorlopige oplevering:</a:t>
            </a:r>
          </a:p>
          <a:p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brandweer	 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59 opmerkingen → feedback over 21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betegeling baden 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101 opmerkingen → afgewerkt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dak		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33 opmerkingen → feedback over 4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buitenschrijnwerk + gevelpanelen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34 opmerkingen → afgewerkt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meubilair +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volkern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37 opmerkingen → afgewerkt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vloerbetegeling	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64 opmerkingen → feedback over 60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wanden	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51 opmerkingen → feedback over 46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plafonds	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60 opmerkingen → feedback over 40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technische ruimtes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19 opmerkingen → feedback over 8 afgewerkte punten</a:t>
            </a: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Rondgang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binnenschrijnwerk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+ RVS	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43 opmerkingen → feedback over 33 afgewerkte punten</a:t>
            </a:r>
          </a:p>
          <a:p>
            <a:pPr marL="285750" indent="-285750">
              <a:buFontTx/>
              <a:buChar char="-"/>
            </a:pPr>
            <a:endParaRPr lang="nl-BE" sz="12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85750" indent="-285750">
              <a:buFontTx/>
              <a:buChar char="-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TOTAAL	</a:t>
            </a:r>
            <a:r>
              <a:rPr lang="nl-BE" sz="1200" dirty="0">
                <a:solidFill>
                  <a:srgbClr val="003B71"/>
                </a:solidFill>
                <a:latin typeface="Varela Round" panose="02000000000000000000" pitchFamily="50" charset="0"/>
              </a:rPr>
              <a:t>			501 opmerkingen → feedback over 384 afgewerkte punten (76%)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90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technische zaken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1230904" y="1397124"/>
            <a:ext cx="97301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Opmerkingen bij aanvang van exploitatie:</a:t>
            </a:r>
          </a:p>
          <a:p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56 opmerkingen → 19 punten afgewerkt</a:t>
            </a:r>
          </a:p>
          <a:p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belangrijkste openstaande zaken: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Houtwerk dat uitzet door water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Werking interne camera’s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Glijbaan (lichten – lekkage)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Ingebruikname alarminstallatie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Silicone en voegwerk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Kwaliteit speeltoestellen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peuterbad</a:t>
            </a: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Vervuiling vloer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Leuningen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Grondpotten laddertjes/keerpuntinstallatie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30904" y="4640408"/>
            <a:ext cx="9730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Automatische toegangscontrole / kassa via SYX AUTOMATIONS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Soms nog probleem van automatisch ontkoppelen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Soms nog problemen met lockernummer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Extra account voor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back-office</a:t>
            </a: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Rapportering op maat laten maken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30904" y="5817767"/>
            <a:ext cx="973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Onderhoudscontracten nog af te sluiten!!</a:t>
            </a:r>
          </a:p>
        </p:txBody>
      </p:sp>
    </p:spTree>
    <p:extLst>
      <p:ext uri="{BB962C8B-B14F-4D97-AF65-F5344CB8AC3E}">
        <p14:creationId xmlns:p14="http://schemas.microsoft.com/office/powerpoint/2010/main" val="952777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personeelszaken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724235" y="1403288"/>
            <a:ext cx="102368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Gestart op 16/06/2016 met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2 FTE kassa (1 FTE + 2 PT waarvan 1 met tijdelijk contract door vervanging zwangerschapsverlof)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5 FTE onderhoud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8 FTE redders (6 vast aangeworven uit selectie + 2 met tijdelijk contract in afwachting nieuw examen)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 hoofdredder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 coördinator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24235" y="3110907"/>
            <a:ext cx="1049431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Begin juli 1 redder (met tijdelijk contract) ontslagen en vervangen.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Eind augustus 1 extra redder in dienst genomen met tijdelijk contract om verlof tijdens schoolperiode op te vangen.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Efficiëntie-oefening op vlak van toezicht begin oktober: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inzet van onderhoudsploeg als toezichter in geval van verlof redders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personeelsformatie wijzigen naar 8 FTE redders + 6 FTE onderhoud (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ipv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9/5)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bij gedeeltelijke LBO van redders (2 personen 4/5 tewerkstelling), geen vervanging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inzet van 4 toezichters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ipv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bij examen eind oktober kreeg 1 redder met tijdelijke tewerkstelling een vast contract, bij 2 wordt het contract niet verlengd. Er werd 1 nieuwe redder aangeworven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24235" y="5068731"/>
            <a:ext cx="1049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 november: einde tijdelijke tewerkstelling kassierster en start van PT kassierster in vast dienst verband.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34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personeelszaken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724235" y="1403288"/>
            <a:ext cx="1023686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KASSA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Optimaliseren van uurroosters in functie van bezoekers.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Gezamenlijk overlegmoment inlassen.</a:t>
            </a:r>
          </a:p>
          <a:p>
            <a:pPr lvl="1"/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Back-office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taken verdelen.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REDDERS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Vasthouden aan toezichtposten.</a:t>
            </a:r>
          </a:p>
          <a:p>
            <a:pPr lvl="1"/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Pro-actief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handelen, initiatief nemen.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Noodsituaties trainen.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Inzetbaarheid als lesgever zwemmen (opgenomen in functiebeschrijving).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ONDERHOUD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Herwerken uurroosters in functie van inzetbaarheid als toezichter (5 wordt 6).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ALGEMEEN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Merendeel wenst recuperatie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ipv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uitbetaling inhaalrust (wijziging RPR).</a:t>
            </a: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Wordt momenteel geen gevolg aan gegeven.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4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EINDCONCLUSIE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724235" y="1403288"/>
            <a:ext cx="102368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1. Evaluatie na 4 maanden: nuttig / voorbarig?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NAAMSBEKENDHEID is een werkpunt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Marktaandeel Niet-Poperinge (Vlaams gebied) is ondermaats: slechts 5.400 uit regio Ieper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2. Groeiproces </a:t>
            </a:r>
            <a:r>
              <a:rPr lang="nl-BE" sz="1400" dirty="0" err="1">
                <a:solidFill>
                  <a:srgbClr val="003B71"/>
                </a:solidFill>
                <a:latin typeface="Varela Round" panose="02000000000000000000" pitchFamily="50" charset="0"/>
              </a:rPr>
              <a:t>ifv</a:t>
            </a:r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 opstart onderschat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3. Directie zwembad moest tijdens de opstart heel wat technische issues wegwerken</a:t>
            </a:r>
          </a:p>
          <a:p>
            <a:pPr lvl="1"/>
            <a:endParaRPr lang="nl-BE" sz="1400" dirty="0">
              <a:solidFill>
                <a:srgbClr val="003B71"/>
              </a:solidFill>
              <a:latin typeface="Varela Round" panose="02000000000000000000" pitchFamily="50" charset="0"/>
            </a:endParaRPr>
          </a:p>
          <a:p>
            <a:pPr lvl="1"/>
            <a:r>
              <a:rPr lang="nl-BE" sz="1400" dirty="0">
                <a:solidFill>
                  <a:srgbClr val="003B71"/>
                </a:solidFill>
                <a:latin typeface="Varela Round" panose="02000000000000000000" pitchFamily="50" charset="0"/>
              </a:rPr>
              <a:t>4. Bijsturing openingsuren nog even afwachten.</a:t>
            </a:r>
          </a:p>
        </p:txBody>
      </p:sp>
    </p:spTree>
    <p:extLst>
      <p:ext uri="{BB962C8B-B14F-4D97-AF65-F5344CB8AC3E}">
        <p14:creationId xmlns:p14="http://schemas.microsoft.com/office/powerpoint/2010/main" val="796073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/>
          <p:cNvSpPr txBox="1"/>
          <p:nvPr/>
        </p:nvSpPr>
        <p:spPr>
          <a:xfrm>
            <a:off x="399585" y="3123050"/>
            <a:ext cx="10236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BEDANKT</a:t>
            </a:r>
          </a:p>
        </p:txBody>
      </p:sp>
    </p:spTree>
    <p:extLst>
      <p:ext uri="{BB962C8B-B14F-4D97-AF65-F5344CB8AC3E}">
        <p14:creationId xmlns:p14="http://schemas.microsoft.com/office/powerpoint/2010/main" val="50898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bezoekersaantal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7" name="Tabe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42205"/>
              </p:ext>
            </p:extLst>
          </p:nvPr>
        </p:nvGraphicFramePr>
        <p:xfrm>
          <a:off x="744817" y="1822474"/>
          <a:ext cx="4855996" cy="3237793"/>
        </p:xfrm>
        <a:graphic>
          <a:graphicData uri="http://schemas.openxmlformats.org/drawingml/2006/table">
            <a:tbl>
              <a:tblPr/>
              <a:tblGrid>
                <a:gridCol w="311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4 800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8 400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niet-</a:t>
                      </a:r>
                      <a:r>
                        <a:rPr lang="nl-BE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  <a:endParaRPr lang="nl-BE" sz="1200" b="0" i="1" u="none" strike="noStrike" dirty="0">
                        <a:solidFill>
                          <a:schemeClr val="bg1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2 100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8" name="Tabe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4675"/>
              </p:ext>
            </p:extLst>
          </p:nvPr>
        </p:nvGraphicFramePr>
        <p:xfrm>
          <a:off x="6287086" y="1831355"/>
          <a:ext cx="4944430" cy="3237793"/>
        </p:xfrm>
        <a:graphic>
          <a:graphicData uri="http://schemas.openxmlformats.org/drawingml/2006/table">
            <a:tbl>
              <a:tblPr/>
              <a:tblGrid>
                <a:gridCol w="317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RECREATIE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70 000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17 500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 vanaf 12j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24 500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10 500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niet-</a:t>
                      </a:r>
                      <a:r>
                        <a:rPr lang="nl-BE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  <a:endParaRPr lang="nl-BE" sz="1200" b="0" i="1" u="none" strike="noStrike" dirty="0">
                        <a:solidFill>
                          <a:schemeClr val="bg1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130 000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32 500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 vanaf 12j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45 500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061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19 500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Tekstvak 23"/>
          <p:cNvSpPr txBox="1"/>
          <p:nvPr/>
        </p:nvSpPr>
        <p:spPr>
          <a:xfrm>
            <a:off x="639193" y="6127839"/>
            <a:ext cx="6019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Varela Round" panose="02000000000000000000" pitchFamily="50" charset="0"/>
              </a:rPr>
              <a:t>NOOT: geen target </a:t>
            </a:r>
            <a:r>
              <a:rPr lang="nl-BE" sz="1200" dirty="0" err="1">
                <a:latin typeface="Varela Round" panose="02000000000000000000" pitchFamily="50" charset="0"/>
              </a:rPr>
              <a:t>ifv</a:t>
            </a:r>
            <a:r>
              <a:rPr lang="nl-BE" sz="1200" dirty="0">
                <a:latin typeface="Varela Round" panose="02000000000000000000" pitchFamily="50" charset="0"/>
              </a:rPr>
              <a:t> postcode voor Niet-Poperinge</a:t>
            </a:r>
          </a:p>
        </p:txBody>
      </p:sp>
    </p:spTree>
    <p:extLst>
      <p:ext uri="{BB962C8B-B14F-4D97-AF65-F5344CB8AC3E}">
        <p14:creationId xmlns:p14="http://schemas.microsoft.com/office/powerpoint/2010/main" val="193863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 fontScale="90000"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bezoekersaantal per maand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5" name="Grafiek 14"/>
          <p:cNvGraphicFramePr/>
          <p:nvPr>
            <p:extLst>
              <p:ext uri="{D42A27DB-BD31-4B8C-83A1-F6EECF244321}">
                <p14:modId xmlns:p14="http://schemas.microsoft.com/office/powerpoint/2010/main" val="3879996934"/>
              </p:ext>
            </p:extLst>
          </p:nvPr>
        </p:nvGraphicFramePr>
        <p:xfrm>
          <a:off x="1028823" y="1197670"/>
          <a:ext cx="9793056" cy="239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366432"/>
              </p:ext>
            </p:extLst>
          </p:nvPr>
        </p:nvGraphicFramePr>
        <p:xfrm>
          <a:off x="4284402" y="3743059"/>
          <a:ext cx="2628900" cy="27241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juli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35 750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augustus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35 750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19 250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16 500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november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16 500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27 500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januari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19 250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februari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24 750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maart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16 500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april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30 250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22 000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11 000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275 000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05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omzetcijfer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5" name="Grafiek 14"/>
          <p:cNvGraphicFramePr/>
          <p:nvPr>
            <p:extLst>
              <p:ext uri="{D42A27DB-BD31-4B8C-83A1-F6EECF244321}">
                <p14:modId xmlns:p14="http://schemas.microsoft.com/office/powerpoint/2010/main" val="2375617077"/>
              </p:ext>
            </p:extLst>
          </p:nvPr>
        </p:nvGraphicFramePr>
        <p:xfrm>
          <a:off x="861134" y="1159623"/>
          <a:ext cx="11003924" cy="497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kstvak 15"/>
          <p:cNvSpPr txBox="1"/>
          <p:nvPr/>
        </p:nvSpPr>
        <p:spPr>
          <a:xfrm>
            <a:off x="8875812" y="1580828"/>
            <a:ext cx="174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>
                <a:latin typeface="Varela Round" panose="02000000000000000000" pitchFamily="50" charset="0"/>
              </a:rPr>
              <a:t>€ 1 342 375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557422" y="4651882"/>
            <a:ext cx="561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dirty="0">
                <a:latin typeface="Varela Round" panose="02000000000000000000" pitchFamily="50" charset="0"/>
              </a:rPr>
              <a:t>TOTAAL     € 1 556 381</a:t>
            </a:r>
          </a:p>
        </p:txBody>
      </p:sp>
    </p:spTree>
    <p:extLst>
      <p:ext uri="{BB962C8B-B14F-4D97-AF65-F5344CB8AC3E}">
        <p14:creationId xmlns:p14="http://schemas.microsoft.com/office/powerpoint/2010/main" val="154778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omzetcijfer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44432"/>
              </p:ext>
            </p:extLst>
          </p:nvPr>
        </p:nvGraphicFramePr>
        <p:xfrm>
          <a:off x="514994" y="1911251"/>
          <a:ext cx="5202225" cy="3077997"/>
        </p:xfrm>
        <a:graphic>
          <a:graphicData uri="http://schemas.openxmlformats.org/drawingml/2006/table">
            <a:tbl>
              <a:tblPr/>
              <a:tblGrid>
                <a:gridCol w="294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€ 97 200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€ 73 200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€ 16 500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€ 15 600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€ 29 400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€ 11 700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niet-</a:t>
                      </a:r>
                      <a:r>
                        <a:rPr lang="nl-BE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  <a:endParaRPr lang="nl-BE" sz="1200" b="0" i="1" u="none" strike="noStrike" dirty="0">
                        <a:solidFill>
                          <a:schemeClr val="bg1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€ 24 000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€ 5 625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€ 5 100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€ 9 450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€ 3 825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44916"/>
              </p:ext>
            </p:extLst>
          </p:nvPr>
        </p:nvGraphicFramePr>
        <p:xfrm>
          <a:off x="6279035" y="1920127"/>
          <a:ext cx="5111015" cy="3077997"/>
        </p:xfrm>
        <a:graphic>
          <a:graphicData uri="http://schemas.openxmlformats.org/drawingml/2006/table">
            <a:tbl>
              <a:tblPr/>
              <a:tblGrid>
                <a:gridCol w="2889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RECREATIE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€ 1 342 375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€ 399 875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€ 87 500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€ 84 000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 vanaf 12j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€ 165 375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€ 63 000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l" fontAlgn="ctr"/>
                      <a:r>
                        <a:rPr lang="nl-BE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niet-</a:t>
                      </a:r>
                      <a:r>
                        <a:rPr lang="nl-BE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Poperingenaars</a:t>
                      </a:r>
                      <a:endParaRPr lang="nl-BE" sz="1200" b="0" i="1" u="none" strike="noStrike" dirty="0">
                        <a:solidFill>
                          <a:schemeClr val="bg1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€ 942 500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arela Round" panose="02000000000000000000" pitchFamily="50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0-2j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3-11j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€ 203 125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Kinderen 12-17j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€ 201 500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Volwassenen vanaf 12j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€ 386 750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pPr algn="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Stud., 65+, personen met een handicap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€ 151 125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42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TARGET MJP: omzetcijfer per maand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5" name="Grafiek 14"/>
          <p:cNvGraphicFramePr/>
          <p:nvPr>
            <p:extLst>
              <p:ext uri="{D42A27DB-BD31-4B8C-83A1-F6EECF244321}">
                <p14:modId xmlns:p14="http://schemas.microsoft.com/office/powerpoint/2010/main" val="3606138602"/>
              </p:ext>
            </p:extLst>
          </p:nvPr>
        </p:nvGraphicFramePr>
        <p:xfrm>
          <a:off x="1028823" y="1197670"/>
          <a:ext cx="9793056" cy="239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6062"/>
              </p:ext>
            </p:extLst>
          </p:nvPr>
        </p:nvGraphicFramePr>
        <p:xfrm>
          <a:off x="4346544" y="3743059"/>
          <a:ext cx="2628900" cy="27241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juli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€ 202 330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augustus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€ 202 330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€ 108 947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oktober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€ 93 383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november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€ 93 383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€ 155 638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januari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€ 108 947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februari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€ 140 074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maart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€ 93 383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april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€ 171 202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mei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€ 124 510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juni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€ 62 255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Varela Round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arela Round" panose="02000000000000000000" pitchFamily="50" charset="0"/>
                        </a:rPr>
                        <a:t>€ 1 556 381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403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86" y="248855"/>
            <a:ext cx="1796514" cy="14108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4817" y="445388"/>
            <a:ext cx="9144000" cy="679804"/>
          </a:xfrm>
        </p:spPr>
        <p:txBody>
          <a:bodyPr>
            <a:normAutofit/>
          </a:bodyPr>
          <a:lstStyle/>
          <a:p>
            <a:pPr algn="l"/>
            <a:r>
              <a:rPr lang="nl-BE" sz="3600" dirty="0">
                <a:solidFill>
                  <a:srgbClr val="003B71"/>
                </a:solidFill>
                <a:latin typeface="Varela Round" panose="02000000000000000000" pitchFamily="50" charset="0"/>
              </a:rPr>
              <a:t>EVALUATIE: bezoekersaantal </a:t>
            </a:r>
            <a:r>
              <a:rPr lang="nl-BE" sz="1600" dirty="0">
                <a:solidFill>
                  <a:srgbClr val="003B71"/>
                </a:solidFill>
                <a:latin typeface="Varela Round" panose="02000000000000000000" pitchFamily="50" charset="0"/>
              </a:rPr>
              <a:t>relatief per categorie</a:t>
            </a:r>
            <a:endParaRPr lang="nl-BE" sz="3600" dirty="0">
              <a:solidFill>
                <a:srgbClr val="003B71"/>
              </a:solidFill>
              <a:latin typeface="Varela Round" panose="02000000000000000000" pitchFamily="50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6550090"/>
            <a:ext cx="12192000" cy="307910"/>
          </a:xfrm>
          <a:prstGeom prst="rect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12192000" cy="307910"/>
          </a:xfrm>
          <a:prstGeom prst="rect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498" y="5832678"/>
            <a:ext cx="1539103" cy="642767"/>
          </a:xfrm>
          <a:prstGeom prst="rect">
            <a:avLst/>
          </a:prstGeom>
        </p:spPr>
      </p:pic>
      <p:sp>
        <p:nvSpPr>
          <p:cNvPr id="19" name="Stroomdiagram: Scheidingslijn 18"/>
          <p:cNvSpPr/>
          <p:nvPr/>
        </p:nvSpPr>
        <p:spPr>
          <a:xfrm>
            <a:off x="-1517992" y="647255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Stroomdiagram: Scheidingslijn 19"/>
          <p:cNvSpPr/>
          <p:nvPr/>
        </p:nvSpPr>
        <p:spPr>
          <a:xfrm>
            <a:off x="-1172760" y="1110224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Stroomdiagram: Scheidingslijn 20"/>
          <p:cNvSpPr/>
          <p:nvPr/>
        </p:nvSpPr>
        <p:spPr>
          <a:xfrm>
            <a:off x="-1172760" y="562927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Stroomdiagram: Scheidingslijn 21"/>
          <p:cNvSpPr/>
          <p:nvPr/>
        </p:nvSpPr>
        <p:spPr>
          <a:xfrm>
            <a:off x="-1517992" y="5151893"/>
            <a:ext cx="1917577" cy="630314"/>
          </a:xfrm>
          <a:prstGeom prst="flowChartTerminator">
            <a:avLst/>
          </a:prstGeom>
          <a:solidFill>
            <a:srgbClr val="72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Stroomdiagram: Scheidingslijn 22"/>
          <p:cNvSpPr/>
          <p:nvPr/>
        </p:nvSpPr>
        <p:spPr>
          <a:xfrm>
            <a:off x="11865058" y="3112745"/>
            <a:ext cx="1917577" cy="630314"/>
          </a:xfrm>
          <a:prstGeom prst="flowChartTerminator">
            <a:avLst/>
          </a:prstGeom>
          <a:solidFill>
            <a:srgbClr val="00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4" name="Grafiek 13"/>
          <p:cNvGraphicFramePr/>
          <p:nvPr>
            <p:extLst>
              <p:ext uri="{D42A27DB-BD31-4B8C-83A1-F6EECF244321}">
                <p14:modId xmlns:p14="http://schemas.microsoft.com/office/powerpoint/2010/main" val="783547592"/>
              </p:ext>
            </p:extLst>
          </p:nvPr>
        </p:nvGraphicFramePr>
        <p:xfrm>
          <a:off x="2032000" y="1110224"/>
          <a:ext cx="7697926" cy="502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71980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2636</Words>
  <Application>Microsoft Office PowerPoint</Application>
  <PresentationFormat>Breedbeeld</PresentationFormat>
  <Paragraphs>1292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Varela Round</vt:lpstr>
      <vt:lpstr>Varela Round</vt:lpstr>
      <vt:lpstr>Wingdings</vt:lpstr>
      <vt:lpstr>Kantoorthema</vt:lpstr>
      <vt:lpstr>Evaluatie Sport- en Recreatiebad De Kouter 1 juli – 31 oktober 2016</vt:lpstr>
      <vt:lpstr>PowerPoint-presentatie</vt:lpstr>
      <vt:lpstr>TARGET MJP: bezoekersaantal</vt:lpstr>
      <vt:lpstr>TARGET MJP: bezoekersaantal</vt:lpstr>
      <vt:lpstr>TARGET MJP: bezoekersaantal per maand</vt:lpstr>
      <vt:lpstr>TARGET MJP: omzetcijfer</vt:lpstr>
      <vt:lpstr>TARGET MJP: omzetcijfer</vt:lpstr>
      <vt:lpstr>TARGET MJP: omzetcijfer per maand</vt:lpstr>
      <vt:lpstr>EVALUATIE: bezoekersaantal relatief per categorie</vt:lpstr>
      <vt:lpstr>EVALUATIE: bezoekersaantal</vt:lpstr>
      <vt:lpstr>EVALUATIE: bezoekersaantal</vt:lpstr>
      <vt:lpstr>EVALUATIE: bezoekersaantal</vt:lpstr>
      <vt:lpstr>CONCLUSIE: bezoekersaantal</vt:lpstr>
      <vt:lpstr>EVALUATIE: omzetcijfer relatief per categorie</vt:lpstr>
      <vt:lpstr>EVALUATIE: omzetcijfer</vt:lpstr>
      <vt:lpstr>EVALUATIE: omzetcijfer</vt:lpstr>
      <vt:lpstr>CONCLUSIE: omzetcijfer</vt:lpstr>
      <vt:lpstr>ANALYSE: bezoekersaantal volgens verkoopsartikel</vt:lpstr>
      <vt:lpstr>ANALYSE: bezoekersaantal obv locatie</vt:lpstr>
      <vt:lpstr>ANALYSE: bezoekersaantal obv locatie (Niet-Poperinge)</vt:lpstr>
      <vt:lpstr>ANALYSE: bezoekersaantal obv locatie (Niet-Poperinge)</vt:lpstr>
      <vt:lpstr>ANALYSE: bezoekersaantal volgens type</vt:lpstr>
      <vt:lpstr>ANALYSE: bezoekersaantal volgens tijdstip</vt:lpstr>
      <vt:lpstr>ANALYSE: bezoekersaantal volgens tijdstip</vt:lpstr>
      <vt:lpstr>ANALYSE: bezoekersaantal volgens tijdstip</vt:lpstr>
      <vt:lpstr>ANALYSE: bezoekersaantal volgens tijdstip</vt:lpstr>
      <vt:lpstr>ANALYSE: bezoekersaantal volgens tijdstip</vt:lpstr>
      <vt:lpstr>ANALYSE: bezoekersaantal volgens tijdstip</vt:lpstr>
      <vt:lpstr>ANALYSE: bezoekersaantal volgens tijdstip</vt:lpstr>
      <vt:lpstr>EVALUATIE: technische zaken</vt:lpstr>
      <vt:lpstr>EVALUATIE: technische zaken</vt:lpstr>
      <vt:lpstr>EVALUATIE: personeelszaken</vt:lpstr>
      <vt:lpstr>EVALUATIE: personeelszaken</vt:lpstr>
      <vt:lpstr>EINDCONCLUSIE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Evaluatie Sport- en Recreatiebad De Kouter 1 juli – 31 oktober 2016</dc:title>
  <dc:creator>Andrès Van de Weghe</dc:creator>
  <cp:lastModifiedBy>Christophe Oreel</cp:lastModifiedBy>
  <cp:revision>162</cp:revision>
  <dcterms:created xsi:type="dcterms:W3CDTF">2016-11-10T09:14:31Z</dcterms:created>
  <dcterms:modified xsi:type="dcterms:W3CDTF">2016-11-23T14:49:41Z</dcterms:modified>
</cp:coreProperties>
</file>